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307" r:id="rId2"/>
    <p:sldId id="257" r:id="rId3"/>
    <p:sldId id="261" r:id="rId4"/>
    <p:sldId id="309" r:id="rId5"/>
    <p:sldId id="310" r:id="rId6"/>
    <p:sldId id="313" r:id="rId7"/>
    <p:sldId id="314" r:id="rId8"/>
    <p:sldId id="323" r:id="rId9"/>
    <p:sldId id="324" r:id="rId10"/>
    <p:sldId id="266" r:id="rId11"/>
    <p:sldId id="275" r:id="rId12"/>
    <p:sldId id="262" r:id="rId13"/>
    <p:sldId id="287" r:id="rId14"/>
    <p:sldId id="312" r:id="rId15"/>
    <p:sldId id="279" r:id="rId16"/>
    <p:sldId id="336" r:id="rId17"/>
    <p:sldId id="337" r:id="rId18"/>
    <p:sldId id="338" r:id="rId19"/>
    <p:sldId id="339" r:id="rId20"/>
    <p:sldId id="340" r:id="rId21"/>
  </p:sldIdLst>
  <p:sldSz cx="9144000" cy="5143500" type="screen16x9"/>
  <p:notesSz cx="6858000" cy="9144000"/>
  <p:embeddedFontLst>
    <p:embeddedFont>
      <p:font typeface="Dosis" panose="020B0604020202020204" charset="0"/>
      <p:regular r:id="rId23"/>
    </p:embeddedFont>
    <p:embeddedFont>
      <p:font typeface="Sniglet" panose="020B0604020202020204" charset="0"/>
      <p:regular r:id="rId24"/>
    </p:embeddedFont>
    <p:embeddedFont>
      <p:font typeface="Corbel" panose="020B0503020204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4965"/>
    <a:srgbClr val="1C45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7159" autoAdjust="0"/>
  </p:normalViewPr>
  <p:slideViewPr>
    <p:cSldViewPr snapToGrid="0">
      <p:cViewPr varScale="1">
        <p:scale>
          <a:sx n="64" d="100"/>
          <a:sy n="64" d="100"/>
        </p:scale>
        <p:origin x="156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tiff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hape 5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4" name="Shape 5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Shape 6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9" name="Shape 6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9" name="Shape 5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1" name="Shape 7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353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Google VR SDK:  bộ công cụ dành cho lập trình viên để họ có thể phát triển ứng dụng di động cho cho công nghệ thực tế ảo trên nền tảng Android và Unity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Hệ thống navigation cho phép tạo nhân vật di chuyển thông minh trong game world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NavMesh: Cấu trúc data cho việc tìm đường đi cho đối tượng (a plane or surface on which our characters can walk/navigate through the game world)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NavMesh Agent: Component giúp bạn tạo di chuyển cho đối tượng kết hợp với NavMesh.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Off-Mesh Link: Component cho phép di chuyển tắt qua nhau mà không theo quy luật Navigation bình thường là phải qua từng điểm một.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NavMesh Obstacle: Component mô tả đối tượng nào bị tránh khi trên đường di chuyển.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6" name="Shape 5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L</a:t>
            </a:r>
            <a:r>
              <a:t>à một tia mà được gửi đi từ một vị trí trong không gian 3D hoặc 2D và di chuyển theo một hướng cụ thể</a:t>
            </a:r>
            <a:endParaRPr lang="en-US"/>
          </a:p>
          <a:p>
            <a:pPr lvl="0">
              <a:spcBef>
                <a:spcPts val="0"/>
              </a:spcBef>
              <a:buNone/>
            </a:pPr>
            <a:r>
              <a:t>Raycasting thường được sử dụng trong những việc như xác định đường ngắm của người chơi hoặc AI, nơi một viên đạn sẽ đi qua, tạo ra tia laser</a:t>
            </a:r>
            <a:r>
              <a:rPr lang="en-US"/>
              <a:t>,...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723692" y="4220090"/>
            <a:ext cx="794875" cy="985737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-58318" y="3053286"/>
            <a:ext cx="782014" cy="890356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4025101" y="3422420"/>
            <a:ext cx="370864" cy="809587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3078045" y="3128353"/>
            <a:ext cx="730670" cy="895810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5401647" y="3285712"/>
            <a:ext cx="805934" cy="750837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8364459" y="3346842"/>
            <a:ext cx="873792" cy="600259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551116" y="3125540"/>
            <a:ext cx="657208" cy="679226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4419881" y="3994834"/>
            <a:ext cx="919681" cy="950907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2644911" y="4036537"/>
            <a:ext cx="890356" cy="706800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2116541" y="3186156"/>
            <a:ext cx="829754" cy="780162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1347360" y="3186146"/>
            <a:ext cx="599145" cy="706812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681614" y="4813558"/>
            <a:ext cx="816943" cy="313966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7146421" y="4508764"/>
            <a:ext cx="1040883" cy="730620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6430" y="3104431"/>
            <a:ext cx="684731" cy="721462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5262207" y="4729516"/>
            <a:ext cx="525045" cy="372666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376371" y="4729061"/>
            <a:ext cx="508531" cy="324975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3808716" y="4429326"/>
            <a:ext cx="570934" cy="567281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7975390" y="3053271"/>
            <a:ext cx="541559" cy="67927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1570784" y="4028294"/>
            <a:ext cx="734323" cy="723314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247060" y="4094875"/>
            <a:ext cx="275433" cy="244207"/>
          </a:xfrm>
          <a:custGeom>
            <a:avLst/>
            <a:gdLst/>
            <a:ahLst/>
            <a:cxnLst/>
            <a:rect l="0" t="0" r="0" b="0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8516943" y="4082883"/>
            <a:ext cx="690236" cy="510383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859713" y="3417442"/>
            <a:ext cx="317619" cy="659009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Shape 184"/>
          <p:cNvSpPr/>
          <p:nvPr/>
        </p:nvSpPr>
        <p:spPr>
          <a:xfrm rot="1920742">
            <a:off x="5707037" y="4213989"/>
            <a:ext cx="884796" cy="750833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Shape 185"/>
          <p:cNvSpPr/>
          <p:nvPr/>
        </p:nvSpPr>
        <p:spPr>
          <a:xfrm rot="-3496844">
            <a:off x="115838" y="4509560"/>
            <a:ext cx="537852" cy="464440"/>
          </a:xfrm>
          <a:custGeom>
            <a:avLst/>
            <a:gdLst/>
            <a:ahLst/>
            <a:cxnLst/>
            <a:rect l="0" t="0" r="0" b="0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7518183" y="3966329"/>
            <a:ext cx="846268" cy="598458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Shape 187"/>
          <p:cNvSpPr/>
          <p:nvPr/>
        </p:nvSpPr>
        <p:spPr>
          <a:xfrm rot="-5400000">
            <a:off x="6496794" y="3021440"/>
            <a:ext cx="493819" cy="63153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6453205" y="3705906"/>
            <a:ext cx="666365" cy="75268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1866011" y="4742878"/>
            <a:ext cx="681078" cy="455286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6669805" y="4614394"/>
            <a:ext cx="308461" cy="330480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3210934" y="1661761"/>
            <a:ext cx="53015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SzPct val="100000"/>
              <a:defRPr sz="3700" b="0"/>
            </a:lvl1pPr>
            <a:lvl2pPr lvl="1" algn="r" rtl="0">
              <a:spcBef>
                <a:spcPts val="0"/>
              </a:spcBef>
              <a:buSzPct val="100000"/>
              <a:defRPr sz="3700" b="0"/>
            </a:lvl2pPr>
            <a:lvl3pPr lvl="2" algn="r" rtl="0">
              <a:spcBef>
                <a:spcPts val="0"/>
              </a:spcBef>
              <a:buSzPct val="100000"/>
              <a:defRPr sz="3700" b="0"/>
            </a:lvl3pPr>
            <a:lvl4pPr lvl="3" algn="r" rtl="0">
              <a:spcBef>
                <a:spcPts val="0"/>
              </a:spcBef>
              <a:buSzPct val="100000"/>
              <a:defRPr sz="3700" b="0"/>
            </a:lvl4pPr>
            <a:lvl5pPr lvl="4" algn="r" rtl="0">
              <a:spcBef>
                <a:spcPts val="0"/>
              </a:spcBef>
              <a:buSzPct val="100000"/>
              <a:defRPr sz="3700" b="0"/>
            </a:lvl5pPr>
            <a:lvl6pPr lvl="5" algn="r" rtl="0">
              <a:spcBef>
                <a:spcPts val="0"/>
              </a:spcBef>
              <a:buSzPct val="100000"/>
              <a:defRPr sz="3700" b="0"/>
            </a:lvl6pPr>
            <a:lvl7pPr lvl="6" algn="r" rtl="0">
              <a:spcBef>
                <a:spcPts val="0"/>
              </a:spcBef>
              <a:buSzPct val="100000"/>
              <a:defRPr sz="3700" b="0"/>
            </a:lvl7pPr>
            <a:lvl8pPr lvl="7" algn="r" rtl="0">
              <a:spcBef>
                <a:spcPts val="0"/>
              </a:spcBef>
              <a:buSzPct val="100000"/>
              <a:defRPr sz="3700" b="0"/>
            </a:lvl8pPr>
            <a:lvl9pPr lvl="8" algn="r" rtl="0">
              <a:spcBef>
                <a:spcPts val="0"/>
              </a:spcBef>
              <a:buSzPct val="100000"/>
              <a:defRPr sz="3700" b="0"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3210884" y="2864176"/>
            <a:ext cx="5301599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Clr>
                <a:srgbClr val="1C4587"/>
              </a:buClr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412080" y="4661638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3968825" y="4000287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62833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57465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70636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65815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65071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5501053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52015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4765584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55218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80525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9845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61607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922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489178" y="4206693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 rot="1920548">
            <a:off x="72367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82632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Shape 217"/>
          <p:cNvSpPr/>
          <p:nvPr/>
        </p:nvSpPr>
        <p:spPr>
          <a:xfrm rot="-5400000">
            <a:off x="7684355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50595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14827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9459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2630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17809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7065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4009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3251972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32519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1839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13601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7218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0288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 rot="1920548">
            <a:off x="24361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34626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 rot="-5400000">
            <a:off x="2883754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28590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2981819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2159325" y="2161800"/>
            <a:ext cx="4825500" cy="8198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8pPr>
            <a:lvl9pPr lvl="8" algn="ctr">
              <a:spcBef>
                <a:spcPts val="0"/>
              </a:spcBef>
              <a:buClr>
                <a:srgbClr val="1C4587"/>
              </a:buClr>
              <a:buSzPct val="100000"/>
              <a:defRPr sz="2500" b="1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247" name="Shape 247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8" name="Shape 248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9" name="Shape 249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1" name="Shape 251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2" name="Shape 252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3" name="Shape 253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4" name="Shape 254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5" name="Shape 255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6" name="Shape 256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8" name="Shape 258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0" name="Shape 260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2" name="Shape 262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3" name="Shape 263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4" name="Shape 264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5" name="Shape 265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6" name="Shape 266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8" name="Shape 278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79" name="Shape 279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0" name="Shape 280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2" name="Shape 282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4" name="Shape 284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5" name="Shape 285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6" name="Shape 286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87" name="Shape 287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747925" y="1302836"/>
            <a:ext cx="61403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5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291" name="Shape 291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292" name="Shape 292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1" name="Shape 321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747925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  <p:sp>
        <p:nvSpPr>
          <p:cNvPr id="325" name="Shape 325"/>
          <p:cNvSpPr txBox="1">
            <a:spLocks noGrp="1"/>
          </p:cNvSpPr>
          <p:nvPr>
            <p:ph type="body" idx="2"/>
          </p:nvPr>
        </p:nvSpPr>
        <p:spPr>
          <a:xfrm>
            <a:off x="4097098" y="1363153"/>
            <a:ext cx="31589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200"/>
            </a:lvl1pPr>
            <a:lvl2pPr lvl="1">
              <a:spcBef>
                <a:spcPts val="0"/>
              </a:spcBef>
              <a:buSzPct val="100000"/>
              <a:defRPr sz="2200"/>
            </a:lvl2pPr>
            <a:lvl3pPr lvl="2">
              <a:spcBef>
                <a:spcPts val="0"/>
              </a:spcBef>
              <a:buSzPct val="100000"/>
              <a:defRPr sz="2200"/>
            </a:lvl3pPr>
            <a:lvl4pPr lvl="3">
              <a:spcBef>
                <a:spcPts val="0"/>
              </a:spcBef>
              <a:buSzPct val="100000"/>
              <a:defRPr sz="2200"/>
            </a:lvl4pPr>
            <a:lvl5pPr lvl="4">
              <a:spcBef>
                <a:spcPts val="0"/>
              </a:spcBef>
              <a:buSzPct val="100000"/>
              <a:defRPr sz="2200"/>
            </a:lvl5pPr>
            <a:lvl6pPr lvl="5">
              <a:spcBef>
                <a:spcPts val="0"/>
              </a:spcBef>
              <a:buSzPct val="100000"/>
              <a:defRPr sz="2200"/>
            </a:lvl6pPr>
            <a:lvl7pPr lvl="6">
              <a:spcBef>
                <a:spcPts val="0"/>
              </a:spcBef>
              <a:buSzPct val="100000"/>
              <a:defRPr sz="2200"/>
            </a:lvl7pPr>
            <a:lvl8pPr lvl="7">
              <a:spcBef>
                <a:spcPts val="0"/>
              </a:spcBef>
              <a:buSzPct val="100000"/>
              <a:defRPr sz="2200"/>
            </a:lvl8pPr>
            <a:lvl9pPr lvl="8">
              <a:spcBef>
                <a:spcPts val="0"/>
              </a:spcBef>
              <a:buSzPct val="100000"/>
              <a:defRPr sz="2200"/>
            </a:lvl9pPr>
          </a:lstStyle>
          <a:p>
            <a:endParaRPr/>
          </a:p>
        </p:txBody>
      </p:sp>
      <p:grpSp>
        <p:nvGrpSpPr>
          <p:cNvPr id="326" name="Shape 326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27" name="Shape 327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56" name="Shape 356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747925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0" name="Shape 360"/>
          <p:cNvSpPr txBox="1">
            <a:spLocks noGrp="1"/>
          </p:cNvSpPr>
          <p:nvPr>
            <p:ph type="body" idx="2"/>
          </p:nvPr>
        </p:nvSpPr>
        <p:spPr>
          <a:xfrm>
            <a:off x="2953086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1" name="Shape 361"/>
          <p:cNvSpPr txBox="1">
            <a:spLocks noGrp="1"/>
          </p:cNvSpPr>
          <p:nvPr>
            <p:ph type="body" idx="3"/>
          </p:nvPr>
        </p:nvSpPr>
        <p:spPr>
          <a:xfrm>
            <a:off x="5158248" y="1308875"/>
            <a:ext cx="2097899" cy="3617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362" name="Shape 362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63" name="Shape 363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392" name="Shape 392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395" name="Shape 395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396" name="Shape 396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cxnSp>
        <p:nvCxnSpPr>
          <p:cNvPr id="425" name="Shape 425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428" name="Shape 428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29" name="Shape 429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0" name="Shape 430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1" name="Shape 431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2" name="Shape 432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3" name="Shape 433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4" name="Shape 434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5" name="Shape 435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6" name="Shape 436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7" name="Shape 437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8" name="Shape 438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39" name="Shape 439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0" name="Shape 440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1" name="Shape 441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2" name="Shape 442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3" name="Shape 443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4" name="Shape 444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5" name="Shape 445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6" name="Shape 446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7" name="Shape 447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1" name="Shape 451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2" name="Shape 452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4" name="Shape 454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5" name="Shape 455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7" name="Shape 457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8" name="Shape 458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59" name="Shape 459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0" name="Shape 460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1" name="Shape 461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2" name="Shape 462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3" name="Shape 463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4" name="Shape 464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5" name="Shape 465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6" name="Shape 466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7" name="Shape 467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68" name="Shape 468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5" name="Shape 475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Shape 483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Shape 488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Shape 489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Shape 492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Shape 493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-6" y="-23"/>
            <a:ext cx="9143797" cy="5143377"/>
            <a:chOff x="239950" y="872550"/>
            <a:chExt cx="7042900" cy="3961625"/>
          </a:xfrm>
        </p:grpSpPr>
        <p:sp>
          <p:nvSpPr>
            <p:cNvPr id="7" name="Shape 7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0" t="0" r="0" b="0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0" t="0" r="0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3D4965"/>
              </a:buClr>
              <a:buSzPct val="100000"/>
              <a:buFont typeface="Dosis" panose="02010503020202060003"/>
              <a:buChar char="✘"/>
              <a:defRPr sz="26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1pPr>
            <a:lvl2pPr lvl="1">
              <a:spcBef>
                <a:spcPts val="480"/>
              </a:spcBef>
              <a:buClr>
                <a:srgbClr val="3D4965"/>
              </a:buClr>
              <a:buSzPct val="100000"/>
              <a:buFont typeface="Dosis" panose="02010503020202060003"/>
              <a:buChar char="✗"/>
              <a:defRPr sz="20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2pPr>
            <a:lvl3pPr lvl="2">
              <a:spcBef>
                <a:spcPts val="480"/>
              </a:spcBef>
              <a:buClr>
                <a:srgbClr val="3D4965"/>
              </a:buClr>
              <a:buSzPct val="100000"/>
              <a:buFont typeface="Dosis" panose="02010503020202060003"/>
              <a:defRPr sz="20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3pPr>
            <a:lvl4pPr lvl="3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4pPr>
            <a:lvl5pPr lvl="4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5pPr>
            <a:lvl6pPr lvl="5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6pPr>
            <a:lvl7pPr lvl="6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7pPr>
            <a:lvl8pPr lvl="7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8pPr>
            <a:lvl9pPr lvl="8">
              <a:spcBef>
                <a:spcPts val="360"/>
              </a:spcBef>
              <a:buClr>
                <a:srgbClr val="3D4965"/>
              </a:buClr>
              <a:buSzPct val="100000"/>
              <a:buFont typeface="Dosis" panose="02010503020202060003"/>
              <a:defRPr sz="1800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692785" y="159385"/>
            <a:ext cx="8176895" cy="5015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ĐẠI HỌC QUỐC GIA TP HCM</a:t>
            </a:r>
          </a:p>
          <a:p>
            <a:pPr algn="ctr"/>
            <a:r>
              <a:rPr lang="en-US" sz="2000" b="1" dirty="0">
                <a:solidFill>
                  <a:schemeClr val="accent1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ĐẠI HỌC CÔNG NGHỆ THÔNG TIN</a:t>
            </a:r>
          </a:p>
          <a:p>
            <a:pPr algn="ctr"/>
            <a:endParaRPr lang="en-US" sz="2000" b="1" dirty="0">
              <a:solidFill>
                <a:schemeClr val="accent1"/>
              </a:solidFill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ctr"/>
            <a:endParaRPr lang="en-US" sz="2000" b="1" dirty="0">
              <a:solidFill>
                <a:schemeClr val="accent1"/>
              </a:solidFill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ctr"/>
            <a:endParaRPr lang="en-US" b="1" dirty="0"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US" b="1" dirty="0"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</a:endParaRPr>
          </a:p>
          <a:p>
            <a:pPr algn="ctr"/>
            <a:endParaRPr lang="en-US" b="1" dirty="0"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</a:endParaRPr>
          </a:p>
          <a:p>
            <a:pPr algn="ctr"/>
            <a:r>
              <a:rPr lang="en-US" sz="2400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KHOÁ LUẬN TỐT NGHIỆP</a:t>
            </a:r>
          </a:p>
          <a:p>
            <a:pPr algn="ctr"/>
            <a:r>
              <a:rPr lang="en-GB" sz="2400" b="1" dirty="0">
                <a:solidFill>
                  <a:srgbClr val="3D4965"/>
                </a:solidFill>
                <a:latin typeface="Corbel" panose="020B0503020204020204" charset="0"/>
                <a:sym typeface="+mn-ea"/>
              </a:rPr>
              <a:t>XÂY DỰNG GAME VR SURVIVAL SHOOTER BẰNG UNITY TRÊN GOOGLE CARDBOARD</a:t>
            </a:r>
            <a:endParaRPr lang="en-GB" sz="2400" b="1" dirty="0">
              <a:solidFill>
                <a:srgbClr val="3D4965"/>
              </a:solidFill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algn="ctr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						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    		         GVHD:      </a:t>
            </a:r>
            <a:r>
              <a:rPr lang="en-US" b="1" dirty="0" err="1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ThS</a:t>
            </a:r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. Nguyễn Vĩnh Kha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						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                                                          SVTH:       </a:t>
            </a:r>
            <a:r>
              <a:rPr lang="en-US" b="1" dirty="0" err="1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Nguyễn Đình Chương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							                                                              			     </a:t>
            </a:r>
            <a:r>
              <a:rPr lang="en-US" b="1" dirty="0" err="1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Bùi Quang Hà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						</a:t>
            </a:r>
          </a:p>
          <a:p>
            <a:pPr lvl="1" algn="l"/>
            <a:r>
              <a:rPr lang="en-US" b="1" dirty="0">
                <a:solidFill>
                  <a:srgbClr val="3D4965"/>
                </a:solidFill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                                                          LỚP:	     KTPM2013</a:t>
            </a:r>
          </a:p>
          <a:p>
            <a:pPr algn="ctr"/>
            <a:endParaRPr lang="en-US" b="1" dirty="0">
              <a:solidFill>
                <a:srgbClr val="3D4965"/>
              </a:solidFill>
              <a:latin typeface="Corbel" panose="020B0503020204020204" charset="0"/>
              <a:ea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650" y="867410"/>
            <a:ext cx="1192530" cy="96456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60" descr="Screen%20Shot%202017-10-06%20at%202.40.29%20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45160" y="204470"/>
            <a:ext cx="7921625" cy="483108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Shape 587"/>
          <p:cNvSpPr txBox="1">
            <a:spLocks noGrp="1"/>
          </p:cNvSpPr>
          <p:nvPr>
            <p:ph type="title" idx="4294967295"/>
          </p:nvPr>
        </p:nvSpPr>
        <p:spPr>
          <a:xfrm>
            <a:off x="645160" y="4503420"/>
            <a:ext cx="7921625" cy="532130"/>
          </a:xfrm>
          <a:prstGeom prst="rect">
            <a:avLst/>
          </a:prstGeom>
          <a:solidFill>
            <a:srgbClr val="1155CC">
              <a:alpha val="4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en-GB" b="0">
                <a:solidFill>
                  <a:srgbClr val="FFFFFF"/>
                </a:solidFill>
                <a:latin typeface="Corbel" panose="020B0503020204020204" charset="0"/>
              </a:rPr>
              <a:t>Bản đồ sử dụng trong game</a:t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Shape 671"/>
          <p:cNvSpPr/>
          <p:nvPr/>
        </p:nvSpPr>
        <p:spPr>
          <a:xfrm rot="16200000">
            <a:off x="3023870" y="-1911985"/>
            <a:ext cx="3559175" cy="7806055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2" name="Shape 672"/>
          <p:cNvSpPr txBox="1">
            <a:spLocks noGrp="1"/>
          </p:cNvSpPr>
          <p:nvPr>
            <p:ph type="body" idx="1"/>
          </p:nvPr>
        </p:nvSpPr>
        <p:spPr>
          <a:xfrm>
            <a:off x="695325" y="3846830"/>
            <a:ext cx="6038215" cy="99758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en-GB">
                <a:latin typeface="Corbel" panose="020B0503020204020204" charset="0"/>
              </a:rPr>
              <a:t>Game chạy trên các thiết bị android</a:t>
            </a:r>
            <a:r>
              <a:rPr lang="en-GB">
                <a:latin typeface="Corbel" panose="020B0503020204020204" charset="0"/>
              </a:rPr>
              <a:t>.</a:t>
            </a:r>
          </a:p>
        </p:txBody>
      </p:sp>
      <p:pic>
        <p:nvPicPr>
          <p:cNvPr id="70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358140"/>
            <a:ext cx="6253480" cy="32467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>
            <a:spLocks noGrp="1"/>
          </p:cNvSpPr>
          <p:nvPr>
            <p:ph type="ctrTitle" idx="4294967295"/>
          </p:nvPr>
        </p:nvSpPr>
        <p:spPr>
          <a:xfrm>
            <a:off x="685800" y="2286499"/>
            <a:ext cx="7772400" cy="115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en-GB" sz="6000" dirty="0"/>
              <a:t>5. Demo</a:t>
            </a:r>
          </a:p>
        </p:txBody>
      </p:sp>
      <p:sp>
        <p:nvSpPr>
          <p:cNvPr id="556" name="Shape 556"/>
          <p:cNvSpPr/>
          <p:nvPr/>
        </p:nvSpPr>
        <p:spPr>
          <a:xfrm>
            <a:off x="4572753" y="647123"/>
            <a:ext cx="1323527" cy="1341148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7" name="Shape 557"/>
          <p:cNvSpPr/>
          <p:nvPr/>
        </p:nvSpPr>
        <p:spPr>
          <a:xfrm rot="1473079">
            <a:off x="3369356" y="1316755"/>
            <a:ext cx="773816" cy="753764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8" name="Shape 558"/>
          <p:cNvSpPr/>
          <p:nvPr/>
        </p:nvSpPr>
        <p:spPr>
          <a:xfrm>
            <a:off x="4316768" y="518957"/>
            <a:ext cx="338774" cy="32920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9" name="Shape 559"/>
          <p:cNvSpPr/>
          <p:nvPr/>
        </p:nvSpPr>
        <p:spPr>
          <a:xfrm rot="2487273">
            <a:off x="4098884" y="2012730"/>
            <a:ext cx="241052" cy="23424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2353457" y="8890"/>
            <a:ext cx="5244954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altLang="en-GB" sz="3600" dirty="0">
                <a:latin typeface="Corbel" panose="020B0503020204020204" charset="0"/>
              </a:rPr>
              <a:t>6. </a:t>
            </a:r>
            <a:r>
              <a:rPr lang="en-US" altLang="en-GB" sz="3600" dirty="0" err="1">
                <a:latin typeface="Corbel" panose="020B0503020204020204" charset="0"/>
              </a:rPr>
              <a:t>Kết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quả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đạt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được</a:t>
            </a:r>
            <a:endParaRPr lang="en-US" altLang="en-GB" sz="3600" dirty="0">
              <a:latin typeface="Corbel" panose="020B0503020204020204" charset="0"/>
            </a:endParaRPr>
          </a:p>
        </p:txBody>
      </p:sp>
      <p:sp>
        <p:nvSpPr>
          <p:cNvPr id="549" name="Shape 549"/>
          <p:cNvSpPr txBox="1">
            <a:spLocks noGrp="1"/>
          </p:cNvSpPr>
          <p:nvPr/>
        </p:nvSpPr>
        <p:spPr>
          <a:xfrm>
            <a:off x="564515" y="995045"/>
            <a:ext cx="7952740" cy="361061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Char char="✘"/>
              <a:defRPr sz="25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Char char="✗"/>
              <a:defRPr sz="20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20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9pPr>
          </a:lstStyle>
          <a:p>
            <a:pPr marL="457200" lvl="0" indent="-228600" algn="just" rtl="0">
              <a:spcBef>
                <a:spcPts val="0"/>
              </a:spcBef>
            </a:pPr>
            <a:r>
              <a:rPr lang="en-US" dirty="0">
                <a:latin typeface="Corbel" panose="020B0503020204020204" charset="0"/>
              </a:rPr>
              <a:t>G</a:t>
            </a:r>
            <a:r>
              <a:rPr dirty="0">
                <a:latin typeface="Corbel" panose="020B0503020204020204" charset="0"/>
              </a:rPr>
              <a:t>ameplay </a:t>
            </a:r>
            <a:r>
              <a:rPr lang="en-US" dirty="0" err="1">
                <a:latin typeface="Corbel" panose="020B0503020204020204" charset="0"/>
              </a:rPr>
              <a:t>tương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đối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hoàn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thiện</a:t>
            </a:r>
            <a:r>
              <a:rPr dirty="0">
                <a:latin typeface="Corbel" panose="020B0503020204020204" charset="0"/>
              </a:rPr>
              <a:t>.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lang="en-US" dirty="0" err="1">
                <a:latin typeface="Corbel" panose="020B0503020204020204" charset="0"/>
              </a:rPr>
              <a:t>Tạo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dirty="0">
                <a:latin typeface="Corbel" panose="020B0503020204020204" charset="0"/>
              </a:rPr>
              <a:t>2 </a:t>
            </a:r>
            <a:r>
              <a:rPr lang="en-US" dirty="0" err="1">
                <a:latin typeface="Corbel" panose="020B0503020204020204" charset="0"/>
              </a:rPr>
              <a:t>màn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chơi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cho</a:t>
            </a:r>
            <a:r>
              <a:rPr dirty="0">
                <a:latin typeface="Corbel" panose="020B0503020204020204" charset="0"/>
              </a:rPr>
              <a:t> </a:t>
            </a:r>
            <a:r>
              <a:rPr lang="en-US" dirty="0">
                <a:latin typeface="Corbel" panose="020B0503020204020204" charset="0"/>
              </a:rPr>
              <a:t>g</a:t>
            </a:r>
            <a:r>
              <a:rPr dirty="0">
                <a:latin typeface="Corbel" panose="020B0503020204020204" charset="0"/>
              </a:rPr>
              <a:t>ame.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dirty="0" err="1">
                <a:latin typeface="Corbel" panose="020B0503020204020204" charset="0"/>
              </a:rPr>
              <a:t>Kết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nối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thành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công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với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tay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cầm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thông</a:t>
            </a:r>
            <a:r>
              <a:rPr dirty="0">
                <a:latin typeface="Corbel" panose="020B0503020204020204" charset="0"/>
              </a:rPr>
              <a:t> qua </a:t>
            </a:r>
            <a:r>
              <a:rPr dirty="0" err="1">
                <a:latin typeface="Corbel" panose="020B0503020204020204" charset="0"/>
              </a:rPr>
              <a:t>bluetooth</a:t>
            </a:r>
            <a:r>
              <a:rPr lang="en-US" dirty="0">
                <a:latin typeface="Corbel" panose="020B0503020204020204" charset="0"/>
              </a:rPr>
              <a:t>.</a:t>
            </a:r>
          </a:p>
          <a:p>
            <a:pPr marL="457200" lvl="0" indent="-228600" algn="just" rtl="0">
              <a:spcBef>
                <a:spcPts val="0"/>
              </a:spcBef>
            </a:pPr>
            <a:endParaRPr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lang="en-US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Performance </a:t>
            </a:r>
            <a:r>
              <a:rPr lang="en-US" dirty="0" err="1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khá ổn trên mobile</a:t>
            </a:r>
            <a:r>
              <a:rPr lang="en-US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, fps </a:t>
            </a:r>
            <a:r>
              <a:rPr lang="en-US" dirty="0" err="1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ở</a:t>
            </a:r>
            <a:r>
              <a:rPr lang="en-US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dirty="0" err="1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mức</a:t>
            </a:r>
            <a:r>
              <a:rPr lang="en-US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30 – 40</a:t>
            </a:r>
            <a:r>
              <a:rPr lang="vi-VN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 đối với device tầm trung trở lên</a:t>
            </a:r>
            <a:r>
              <a:rPr lang="en-US" dirty="0">
                <a:latin typeface="Corbel" panose="020B0503020204020204" charset="0"/>
                <a:ea typeface="Times New Roman" panose="02020603050405020304" charset="0"/>
                <a:cs typeface="Times New Roman" panose="02020603050405020304" charset="0"/>
                <a:sym typeface="+mn-ea"/>
              </a:rPr>
              <a:t>. </a:t>
            </a:r>
            <a:endParaRPr dirty="0">
              <a:latin typeface="Corbel" panose="020B0503020204020204" charset="0"/>
            </a:endParaRP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1633929" y="8890"/>
            <a:ext cx="5564432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altLang="en-GB" sz="3600" dirty="0">
                <a:latin typeface="Corbel" panose="020B0503020204020204" charset="0"/>
              </a:rPr>
              <a:t>7. </a:t>
            </a:r>
            <a:r>
              <a:rPr lang="en-US" altLang="en-GB" sz="3600" dirty="0" err="1">
                <a:latin typeface="Corbel" panose="020B0503020204020204" charset="0"/>
              </a:rPr>
              <a:t>Hướng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phát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triển</a:t>
            </a:r>
            <a:endParaRPr lang="en-US" altLang="en-GB" sz="3600" dirty="0">
              <a:latin typeface="Corbel" panose="020B0503020204020204" charset="0"/>
            </a:endParaRPr>
          </a:p>
        </p:txBody>
      </p:sp>
      <p:sp>
        <p:nvSpPr>
          <p:cNvPr id="549" name="Shape 549"/>
          <p:cNvSpPr txBox="1">
            <a:spLocks noGrp="1"/>
          </p:cNvSpPr>
          <p:nvPr/>
        </p:nvSpPr>
        <p:spPr>
          <a:xfrm>
            <a:off x="564515" y="995045"/>
            <a:ext cx="7952740" cy="361061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Char char="✘"/>
              <a:defRPr sz="25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Char char="✗"/>
              <a:defRPr sz="20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20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ct val="100000"/>
              <a:buFont typeface="Dosis" panose="02010503020202060003"/>
              <a:buNone/>
              <a:defRPr sz="1800" b="0" i="0" u="none" strike="noStrike" cap="none">
                <a:solidFill>
                  <a:srgbClr val="3D4965"/>
                </a:solidFill>
                <a:latin typeface="Dosis" panose="02010503020202060003"/>
                <a:ea typeface="Dosis" panose="02010503020202060003"/>
                <a:cs typeface="Dosis" panose="02010503020202060003"/>
                <a:sym typeface="Dosis" panose="02010503020202060003"/>
                <a:rtl val="0"/>
              </a:defRPr>
            </a:lvl9pPr>
          </a:lstStyle>
          <a:p>
            <a:pPr marL="457200" lvl="0" indent="-228600" algn="just" rtl="0">
              <a:spcBef>
                <a:spcPts val="0"/>
              </a:spcBef>
            </a:pPr>
            <a:r>
              <a:rPr dirty="0" err="1">
                <a:latin typeface="Corbel" panose="020B0503020204020204" charset="0"/>
              </a:rPr>
              <a:t>Thiết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kế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thêm</a:t>
            </a:r>
            <a:r>
              <a:rPr dirty="0">
                <a:latin typeface="Corbel" panose="020B0503020204020204" charset="0"/>
              </a:rPr>
              <a:t> level.</a:t>
            </a:r>
          </a:p>
          <a:p>
            <a:pPr marL="457200" lvl="0" indent="-228600" algn="just" rtl="0">
              <a:spcBef>
                <a:spcPts val="0"/>
              </a:spcBef>
            </a:pPr>
            <a:endParaRPr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dirty="0" err="1">
                <a:latin typeface="Corbel" panose="020B0503020204020204" charset="0"/>
              </a:rPr>
              <a:t>Tạo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thêm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các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vật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phẩm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nhặt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được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khi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tiêu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diệt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được</a:t>
            </a:r>
            <a:r>
              <a:rPr dirty="0">
                <a:latin typeface="Corbel" panose="020B0503020204020204" charset="0"/>
              </a:rPr>
              <a:t> enemy.</a:t>
            </a:r>
          </a:p>
          <a:p>
            <a:pPr marL="457200" lvl="0" indent="-228600" algn="just" rtl="0">
              <a:spcBef>
                <a:spcPts val="0"/>
              </a:spcBef>
            </a:pPr>
            <a:endParaRPr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dirty="0" err="1">
                <a:latin typeface="Corbel" panose="020B0503020204020204" charset="0"/>
              </a:rPr>
              <a:t>Tạo</a:t>
            </a:r>
            <a:r>
              <a:rPr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thêm</a:t>
            </a:r>
            <a:r>
              <a:rPr dirty="0">
                <a:latin typeface="Corbel" panose="020B0503020204020204" charset="0"/>
              </a:rPr>
              <a:t> enemy </a:t>
            </a:r>
            <a:r>
              <a:rPr lang="en-US" dirty="0" err="1">
                <a:latin typeface="Corbel" panose="020B0503020204020204" charset="0"/>
              </a:rPr>
              <a:t>có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khả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năng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bắn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xa</a:t>
            </a:r>
            <a:r>
              <a:rPr dirty="0">
                <a:latin typeface="Corbel" panose="020B0503020204020204" charset="0"/>
              </a:rPr>
              <a:t>.</a:t>
            </a:r>
          </a:p>
          <a:p>
            <a:pPr marL="457200" lvl="0" indent="-228600" algn="just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endParaRPr dirty="0">
              <a:latin typeface="Corbel" panose="020B0503020204020204" charset="0"/>
            </a:endParaRP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hape 52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altLang="en-GB" sz="3600">
                <a:latin typeface="Corbel" panose="020B0503020204020204" charset="0"/>
              </a:rPr>
              <a:t>Nội dung</a:t>
            </a:r>
          </a:p>
        </p:txBody>
      </p:sp>
      <p:sp>
        <p:nvSpPr>
          <p:cNvPr id="522" name="Shape 522"/>
          <p:cNvSpPr txBox="1"/>
          <p:nvPr/>
        </p:nvSpPr>
        <p:spPr>
          <a:xfrm>
            <a:off x="748030" y="1181100"/>
            <a:ext cx="6492875" cy="35744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1.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Giới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thiệu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đề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tài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+mn-ea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2.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Tổng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quan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sym typeface="+mn-ea"/>
              </a:rPr>
              <a:t> VR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+mn-ea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3. Google Cardboard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và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điều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khiển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4.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Công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nghệ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và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kỹ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thuật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áp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dụng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5. Demo</a:t>
            </a: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6.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Kết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quả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đạt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được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7.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Hướng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phát</a:t>
            </a:r>
            <a:r>
              <a:rPr lang="en-US" altLang="en-GB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 </a:t>
            </a:r>
            <a:r>
              <a:rPr lang="en-US" altLang="en-GB" sz="2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charset="0"/>
                <a:ea typeface="Dosis" panose="02010503020202060003"/>
                <a:cs typeface="Dosis" panose="02010503020202060003"/>
                <a:sym typeface="Dosis" panose="02010503020202060003"/>
              </a:rPr>
              <a:t>triển</a:t>
            </a: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  <a:p>
            <a:pPr marL="342900" lvl="0" indent="-342900" rtl="0">
              <a:spcBef>
                <a:spcPts val="600"/>
              </a:spcBef>
              <a:buFont typeface="Wingdings" panose="05000000000000000000" charset="0"/>
              <a:buChar char=""/>
            </a:pP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  <a:p>
            <a:pPr lvl="0" rtl="0">
              <a:spcBef>
                <a:spcPts val="600"/>
              </a:spcBef>
              <a:buNone/>
            </a:pPr>
            <a:endParaRPr lang="en-US" altLang="en-GB" sz="2400" b="1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charset="0"/>
              <a:ea typeface="Dosis" panose="02010503020202060003"/>
              <a:cs typeface="Dosis" panose="02010503020202060003"/>
              <a:sym typeface="Dosis" panose="02010503020202060003"/>
            </a:endParaRP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 txBox="1">
            <a:spLocks noGrp="1"/>
          </p:cNvSpPr>
          <p:nvPr>
            <p:ph type="ctrTitle" idx="4294967295"/>
          </p:nvPr>
        </p:nvSpPr>
        <p:spPr>
          <a:xfrm>
            <a:off x="2036445" y="1462405"/>
            <a:ext cx="5927090" cy="22180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4000" dirty="0" err="1">
                <a:latin typeface="Corbel" panose="020B0503020204020204" charset="0"/>
                <a:sym typeface="+mn-ea"/>
              </a:rPr>
              <a:t>Cám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thầy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cô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và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các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bạn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đã</a:t>
            </a:r>
            <a:r>
              <a:rPr lang="en-US" sz="4000" dirty="0">
                <a:latin typeface="Corbel" panose="020B0503020204020204" charset="0"/>
                <a:sym typeface="+mn-ea"/>
              </a:rPr>
              <a:t> chú ý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lắng</a:t>
            </a:r>
            <a:r>
              <a:rPr lang="en-US" sz="4000" dirty="0">
                <a:latin typeface="Corbel" panose="020B0503020204020204" charset="0"/>
                <a:sym typeface="+mn-ea"/>
              </a:rPr>
              <a:t> </a:t>
            </a:r>
            <a:r>
              <a:rPr lang="en-US" sz="4000" dirty="0" err="1">
                <a:latin typeface="Corbel" panose="020B0503020204020204" charset="0"/>
                <a:sym typeface="+mn-ea"/>
              </a:rPr>
              <a:t>nghe</a:t>
            </a:r>
            <a:br>
              <a:rPr lang="en-US" sz="4000" dirty="0">
                <a:latin typeface="Corbel" panose="020B0503020204020204" charset="0"/>
              </a:rPr>
            </a:br>
            <a:endParaRPr lang="en-GB" sz="4000">
              <a:latin typeface="Corbel" panose="020B0503020204020204" charset="0"/>
            </a:endParaRPr>
          </a:p>
        </p:txBody>
      </p:sp>
      <p:sp>
        <p:nvSpPr>
          <p:cNvPr id="705" name="Shape 705"/>
          <p:cNvSpPr/>
          <p:nvPr/>
        </p:nvSpPr>
        <p:spPr>
          <a:xfrm>
            <a:off x="749632" y="1804614"/>
            <a:ext cx="1180108" cy="1089974"/>
          </a:xfrm>
          <a:custGeom>
            <a:avLst/>
            <a:gdLst/>
            <a:ahLst/>
            <a:cxnLst/>
            <a:rect l="0" t="0" r="0" b="0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3C78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803715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109220" y="1153795"/>
            <a:ext cx="7529830" cy="361061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n-GB" dirty="0">
                <a:latin typeface="Corbel" panose="020B0503020204020204" charset="0"/>
              </a:rPr>
              <a:t>Survival shooter VR </a:t>
            </a:r>
            <a:r>
              <a:rPr lang="en-GB" dirty="0" err="1">
                <a:latin typeface="Corbel" panose="020B0503020204020204" charset="0"/>
              </a:rPr>
              <a:t>là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một</a:t>
            </a:r>
            <a:r>
              <a:rPr lang="en-GB" dirty="0">
                <a:latin typeface="Corbel" panose="020B0503020204020204" charset="0"/>
              </a:rPr>
              <a:t> game </a:t>
            </a:r>
            <a:r>
              <a:rPr lang="en-US" altLang="en-GB" dirty="0" err="1">
                <a:latin typeface="Corbel" panose="020B0503020204020204" charset="0"/>
              </a:rPr>
              <a:t>bắn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súng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thực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tế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ảo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US" altLang="en-GB" dirty="0">
                <a:latin typeface="Corbel" panose="020B0503020204020204" charset="0"/>
              </a:rPr>
              <a:t>t</a:t>
            </a:r>
            <a:r>
              <a:rPr lang="en-GB" dirty="0" err="1">
                <a:latin typeface="Corbel" panose="020B0503020204020204" charset="0"/>
              </a:rPr>
              <a:t>hể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loại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sinh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tồn</a:t>
            </a:r>
            <a:r>
              <a:rPr lang="en-US" altLang="en-GB" dirty="0">
                <a:latin typeface="Corbel" panose="020B0503020204020204" charset="0"/>
              </a:rPr>
              <a:t>. </a:t>
            </a:r>
            <a:r>
              <a:rPr lang="en-US" altLang="en-GB" dirty="0" err="1">
                <a:latin typeface="Corbel" panose="020B0503020204020204" charset="0"/>
              </a:rPr>
              <a:t>Người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chơi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sẽ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được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trải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nghiệm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bối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cảnh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chiến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đấu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trong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ngôi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nhà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bị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bỏ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hoang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và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cảm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giác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nhập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vai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vào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nhân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vật</a:t>
            </a:r>
            <a:r>
              <a:rPr lang="en-US" altLang="en-GB" dirty="0">
                <a:latin typeface="Corbel" panose="020B0503020204020204" charset="0"/>
              </a:rPr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lang="en-US" altLang="en-GB" dirty="0">
                <a:latin typeface="Corbel" panose="020B0503020204020204" charset="0"/>
              </a:rPr>
              <a:t>G</a:t>
            </a:r>
            <a:r>
              <a:rPr lang="en-GB" dirty="0" err="1">
                <a:latin typeface="Corbel" panose="020B0503020204020204" charset="0"/>
              </a:rPr>
              <a:t>óc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nhìn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thực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tế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ảo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mới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lạ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và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thú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vị</a:t>
            </a:r>
            <a:r>
              <a:rPr lang="en-US" altLang="en-GB" dirty="0">
                <a:latin typeface="Corbel" panose="020B0503020204020204" charset="0"/>
              </a:rPr>
              <a:t>, h</a:t>
            </a:r>
            <a:r>
              <a:rPr lang="en-GB" dirty="0">
                <a:latin typeface="Corbel" panose="020B0503020204020204" charset="0"/>
              </a:rPr>
              <a:t>ỗ </a:t>
            </a:r>
            <a:r>
              <a:rPr lang="en-GB" dirty="0" err="1">
                <a:latin typeface="Corbel" panose="020B0503020204020204" charset="0"/>
              </a:rPr>
              <a:t>trợ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tay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cầm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giúp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người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chơi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điều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khiển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dễ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dàng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lang="en-GB" dirty="0" err="1">
                <a:latin typeface="Corbel" panose="020B0503020204020204" charset="0"/>
              </a:rPr>
              <a:t>hơn</a:t>
            </a:r>
            <a:r>
              <a:rPr lang="en-US" altLang="en-GB" dirty="0">
                <a:latin typeface="Corbel" panose="020B0503020204020204" charset="0"/>
              </a:rPr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</p:txBody>
      </p:sp>
      <p:sp>
        <p:nvSpPr>
          <p:cNvPr id="530" name="Shape 530"/>
          <p:cNvSpPr txBox="1">
            <a:spLocks noGrp="1"/>
          </p:cNvSpPr>
          <p:nvPr/>
        </p:nvSpPr>
        <p:spPr>
          <a:xfrm>
            <a:off x="2358390" y="50165"/>
            <a:ext cx="4195445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>
              <a:spcBef>
                <a:spcPts val="0"/>
              </a:spcBef>
              <a:buNone/>
            </a:pPr>
            <a:r>
              <a:rPr lang="en-US" altLang="en-GB" sz="3600">
                <a:latin typeface="Corbel" panose="020B0503020204020204" charset="0"/>
              </a:rPr>
              <a:t>1. Giới thiệu đề tài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24130" y="953135"/>
            <a:ext cx="7529830" cy="387477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n-GB" dirty="0">
                <a:latin typeface="Corbel" panose="020B0503020204020204" charset="0"/>
              </a:rPr>
              <a:t>VR </a:t>
            </a:r>
            <a:r>
              <a:rPr lang="en-US" altLang="en-GB" dirty="0">
                <a:latin typeface="Corbel" panose="020B0503020204020204" charset="0"/>
              </a:rPr>
              <a:t>(virtual reality)</a:t>
            </a:r>
            <a:r>
              <a:rPr lang="en-GB"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công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nghệ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giúp</a:t>
            </a:r>
            <a:r>
              <a:rPr dirty="0">
                <a:latin typeface="Corbel" panose="020B0503020204020204" charset="0"/>
              </a:rPr>
              <a:t> con </a:t>
            </a:r>
            <a:r>
              <a:rPr dirty="0" err="1">
                <a:latin typeface="Corbel" panose="020B0503020204020204" charset="0"/>
              </a:rPr>
              <a:t>người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có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thể</a:t>
            </a:r>
            <a:r>
              <a:rPr dirty="0">
                <a:latin typeface="Corbel" panose="020B0503020204020204" charset="0"/>
              </a:rPr>
              <a:t> “</a:t>
            </a:r>
            <a:r>
              <a:rPr dirty="0" err="1">
                <a:latin typeface="Corbel" panose="020B0503020204020204" charset="0"/>
              </a:rPr>
              <a:t>cảm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nhận</a:t>
            </a:r>
            <a:r>
              <a:rPr dirty="0">
                <a:latin typeface="Corbel" panose="020B0503020204020204" charset="0"/>
              </a:rPr>
              <a:t>” </a:t>
            </a:r>
            <a:r>
              <a:rPr dirty="0" err="1">
                <a:latin typeface="Corbel" panose="020B0503020204020204" charset="0"/>
              </a:rPr>
              <a:t>không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gian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mô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phỏng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một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cách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chân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thực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hơn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nhờ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vào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một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loại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kính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nhìn</a:t>
            </a:r>
            <a:r>
              <a:rPr dirty="0">
                <a:latin typeface="Corbel" panose="020B0503020204020204" charset="0"/>
              </a:rPr>
              <a:t> 3 </a:t>
            </a:r>
            <a:r>
              <a:rPr dirty="0" err="1">
                <a:latin typeface="Corbel" panose="020B0503020204020204" charset="0"/>
              </a:rPr>
              <a:t>chiều</a:t>
            </a:r>
            <a:r>
              <a:rPr dirty="0">
                <a:latin typeface="Corbel" panose="020B0503020204020204" charset="0"/>
              </a:rPr>
              <a:t> ( </a:t>
            </a:r>
            <a:r>
              <a:rPr dirty="0" err="1">
                <a:latin typeface="Corbel" panose="020B0503020204020204" charset="0"/>
              </a:rPr>
              <a:t>kính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thực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tế</a:t>
            </a:r>
            <a:r>
              <a:rPr dirty="0">
                <a:latin typeface="Corbel" panose="020B0503020204020204" charset="0"/>
              </a:rPr>
              <a:t> </a:t>
            </a:r>
            <a:r>
              <a:rPr dirty="0" err="1">
                <a:latin typeface="Corbel" panose="020B0503020204020204" charset="0"/>
              </a:rPr>
              <a:t>ảo</a:t>
            </a:r>
            <a:r>
              <a:rPr dirty="0">
                <a:latin typeface="Corbel" panose="020B0503020204020204" charset="0"/>
              </a:rPr>
              <a:t>)</a:t>
            </a:r>
            <a:r>
              <a:rPr lang="en-US" dirty="0">
                <a:latin typeface="Corbel" panose="020B0503020204020204" charset="0"/>
              </a:rPr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</p:txBody>
      </p:sp>
      <p:sp>
        <p:nvSpPr>
          <p:cNvPr id="530" name="Shape 530"/>
          <p:cNvSpPr txBox="1">
            <a:spLocks noGrp="1"/>
          </p:cNvSpPr>
          <p:nvPr/>
        </p:nvSpPr>
        <p:spPr>
          <a:xfrm>
            <a:off x="2693035" y="18415"/>
            <a:ext cx="4946015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>
              <a:spcBef>
                <a:spcPts val="0"/>
              </a:spcBef>
              <a:buNone/>
            </a:pPr>
            <a:r>
              <a:rPr lang="en-US" altLang="en-GB" sz="3600">
                <a:latin typeface="Corbel" panose="020B0503020204020204" charset="0"/>
              </a:rPr>
              <a:t>2. Tổng quan VR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80" y="2285365"/>
            <a:ext cx="4201795" cy="278066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109220" y="1153795"/>
            <a:ext cx="7529830" cy="361061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n-US" dirty="0" err="1">
                <a:latin typeface="Corbel" panose="020B0503020204020204" charset="0"/>
              </a:rPr>
              <a:t>Kính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thực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tế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ảo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giá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rẻ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làm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bằng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bìa</a:t>
            </a:r>
            <a:r>
              <a:rPr lang="en-US" dirty="0">
                <a:latin typeface="Corbel" panose="020B0503020204020204" charset="0"/>
              </a:rPr>
              <a:t> carton.</a:t>
            </a:r>
          </a:p>
          <a:p>
            <a:pPr marL="457200" lvl="0" indent="-228600" algn="just" rtl="0">
              <a:spcBef>
                <a:spcPts val="0"/>
              </a:spcBef>
            </a:pPr>
            <a:r>
              <a:rPr lang="en-US" dirty="0" err="1">
                <a:latin typeface="Corbel" panose="020B0503020204020204" charset="0"/>
              </a:rPr>
              <a:t>Nhược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điểm</a:t>
            </a:r>
            <a:r>
              <a:rPr lang="en-US" dirty="0">
                <a:latin typeface="Corbel" panose="020B0503020204020204" charset="0"/>
              </a:rPr>
              <a:t>: </a:t>
            </a:r>
            <a:r>
              <a:rPr lang="en-US" dirty="0" err="1">
                <a:latin typeface="Corbel" panose="020B0503020204020204" charset="0"/>
              </a:rPr>
              <a:t>chỉ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có</a:t>
            </a:r>
            <a:r>
              <a:rPr lang="en-US" dirty="0">
                <a:latin typeface="Corbel" panose="020B0503020204020204" charset="0"/>
              </a:rPr>
              <a:t> 1 </a:t>
            </a:r>
            <a:r>
              <a:rPr lang="en-US" dirty="0" err="1">
                <a:latin typeface="Corbel" panose="020B0503020204020204" charset="0"/>
              </a:rPr>
              <a:t>nút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điều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khiển</a:t>
            </a:r>
            <a:r>
              <a:rPr lang="en-US" dirty="0">
                <a:latin typeface="Corbel" panose="020B0503020204020204" charset="0"/>
              </a:rPr>
              <a:t>.</a:t>
            </a:r>
          </a:p>
          <a:p>
            <a:pPr marL="228600" lvl="0" indent="0" algn="just" rtl="0">
              <a:spcBef>
                <a:spcPts val="0"/>
              </a:spcBef>
              <a:buNone/>
            </a:pPr>
            <a:endParaRPr lang="en-US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</p:txBody>
      </p:sp>
      <p:sp>
        <p:nvSpPr>
          <p:cNvPr id="530" name="Shape 530"/>
          <p:cNvSpPr txBox="1">
            <a:spLocks noGrp="1"/>
          </p:cNvSpPr>
          <p:nvPr/>
        </p:nvSpPr>
        <p:spPr>
          <a:xfrm>
            <a:off x="944381" y="69262"/>
            <a:ext cx="7060366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 algn="ctr"/>
            <a:r>
              <a:rPr lang="en-US" altLang="en-GB" sz="3600" dirty="0">
                <a:latin typeface="Corbel" panose="020B0503020204020204" charset="0"/>
              </a:rPr>
              <a:t>3. Google cardboard </a:t>
            </a:r>
            <a:r>
              <a:rPr lang="en-US" altLang="en-GB" sz="3600" dirty="0" err="1">
                <a:latin typeface="Corbel" panose="020B0503020204020204" charset="0"/>
              </a:rPr>
              <a:t>và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Điều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khiển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480" y="2383155"/>
            <a:ext cx="4214495" cy="261366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109220" y="1153795"/>
            <a:ext cx="7529830" cy="361061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algn="just" rtl="0">
              <a:spcBef>
                <a:spcPts val="0"/>
              </a:spcBef>
            </a:pPr>
            <a:r>
              <a:rPr lang="en-US" dirty="0" err="1">
                <a:latin typeface="Corbel" panose="020B0503020204020204" charset="0"/>
              </a:rPr>
              <a:t>Giải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pháp</a:t>
            </a:r>
            <a:r>
              <a:rPr lang="en-US" dirty="0">
                <a:latin typeface="Corbel" panose="020B0503020204020204" charset="0"/>
              </a:rPr>
              <a:t> :</a:t>
            </a:r>
            <a:r>
              <a:rPr lang="en-US" dirty="0" err="1">
                <a:latin typeface="Corbel" panose="020B0503020204020204" charset="0"/>
              </a:rPr>
              <a:t>Sử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dụng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tay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cầm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kết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nối</a:t>
            </a:r>
            <a:r>
              <a:rPr lang="en-US" dirty="0">
                <a:latin typeface="Corbel" panose="020B0503020204020204" charset="0"/>
              </a:rPr>
              <a:t> qua </a:t>
            </a:r>
            <a:r>
              <a:rPr lang="en-US" dirty="0" err="1">
                <a:latin typeface="Corbel" panose="020B0503020204020204" charset="0"/>
              </a:rPr>
              <a:t>bluetooth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để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điều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khiển</a:t>
            </a:r>
            <a:r>
              <a:rPr lang="en-US" dirty="0">
                <a:latin typeface="Corbel" panose="020B0503020204020204" charset="0"/>
              </a:rPr>
              <a:t> </a:t>
            </a:r>
            <a:r>
              <a:rPr lang="en-US" dirty="0" err="1">
                <a:latin typeface="Corbel" panose="020B0503020204020204" charset="0"/>
              </a:rPr>
              <a:t>trong</a:t>
            </a:r>
            <a:r>
              <a:rPr lang="en-US" dirty="0">
                <a:latin typeface="Corbel" panose="020B0503020204020204" charset="0"/>
              </a:rPr>
              <a:t> game.</a:t>
            </a:r>
          </a:p>
          <a:p>
            <a:pPr marL="457200" lvl="0" indent="-228600" rtl="0">
              <a:spcBef>
                <a:spcPts val="0"/>
              </a:spcBef>
            </a:pPr>
            <a:endParaRPr lang="en-US" altLang="en-GB" dirty="0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endParaRPr lang="en-GB" dirty="0">
              <a:latin typeface="Corbel" panose="020B0503020204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135" y="1991995"/>
            <a:ext cx="3820160" cy="28651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530">
            <a:extLst>
              <a:ext uri="{FF2B5EF4-FFF2-40B4-BE49-F238E27FC236}">
                <a16:creationId xmlns:a16="http://schemas.microsoft.com/office/drawing/2014/main" id="{61C4BAB7-3D6D-4E0E-BD62-AB82DD5CBE29}"/>
              </a:ext>
            </a:extLst>
          </p:cNvPr>
          <p:cNvSpPr txBox="1">
            <a:spLocks noGrp="1"/>
          </p:cNvSpPr>
          <p:nvPr/>
        </p:nvSpPr>
        <p:spPr>
          <a:xfrm>
            <a:off x="944381" y="69262"/>
            <a:ext cx="7060366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 algn="ctr"/>
            <a:r>
              <a:rPr lang="en-US" altLang="en-GB" sz="3600" dirty="0">
                <a:latin typeface="Corbel" panose="020B0503020204020204" charset="0"/>
              </a:rPr>
              <a:t>3. Google cardboard </a:t>
            </a:r>
            <a:r>
              <a:rPr lang="en-US" altLang="en-GB" sz="3600" dirty="0" err="1">
                <a:latin typeface="Corbel" panose="020B0503020204020204" charset="0"/>
              </a:rPr>
              <a:t>và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Điều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khiển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98425" y="880745"/>
            <a:ext cx="7529830" cy="361061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0" rtl="0">
              <a:spcBef>
                <a:spcPts val="0"/>
              </a:spcBef>
              <a:buNone/>
            </a:pPr>
            <a:endParaRPr lang="en-GB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altLang="en-GB">
                <a:latin typeface="Corbel" panose="020B0503020204020204" charset="0"/>
              </a:rPr>
              <a:t>X</a:t>
            </a:r>
            <a:r>
              <a:rPr lang="en-GB">
                <a:latin typeface="Corbel" panose="020B0503020204020204" charset="0"/>
              </a:rPr>
              <a:t>ây dựng và phát triển trên nền tảng Unity 3D kết hợp với Google VR SDK. </a:t>
            </a:r>
            <a:endParaRPr lang="en-US" altLang="en-GB">
              <a:latin typeface="Corbel" panose="020B0503020204020204" charset="0"/>
            </a:endParaRPr>
          </a:p>
        </p:txBody>
      </p:sp>
      <p:sp>
        <p:nvSpPr>
          <p:cNvPr id="530" name="Shape 530"/>
          <p:cNvSpPr txBox="1">
            <a:spLocks noGrp="1"/>
          </p:cNvSpPr>
          <p:nvPr/>
        </p:nvSpPr>
        <p:spPr>
          <a:xfrm>
            <a:off x="713020" y="60960"/>
            <a:ext cx="8685811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/>
            <a:r>
              <a:rPr lang="en-US" altLang="en-GB" sz="3600" dirty="0">
                <a:latin typeface="Corbel" panose="020B0503020204020204" charset="0"/>
              </a:rPr>
              <a:t>4. </a:t>
            </a:r>
            <a:r>
              <a:rPr lang="en-US" altLang="en-GB" sz="3600" dirty="0" err="1">
                <a:latin typeface="Corbel" panose="020B0503020204020204" charset="0"/>
              </a:rPr>
              <a:t>Công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nghệ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và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kỹ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thuật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trong</a:t>
            </a:r>
            <a:r>
              <a:rPr lang="en-US" altLang="en-GB" sz="3600" dirty="0">
                <a:latin typeface="Corbel" panose="020B0503020204020204" charset="0"/>
              </a:rPr>
              <a:t> game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25" y="2557145"/>
            <a:ext cx="3439160" cy="19342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820" y="2557145"/>
            <a:ext cx="3439795" cy="19342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Shape 530"/>
          <p:cNvSpPr txBox="1">
            <a:spLocks noGrp="1"/>
          </p:cNvSpPr>
          <p:nvPr/>
        </p:nvSpPr>
        <p:spPr>
          <a:xfrm>
            <a:off x="3867150" y="3183255"/>
            <a:ext cx="598170" cy="6826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>
              <a:spcBef>
                <a:spcPts val="0"/>
              </a:spcBef>
              <a:buNone/>
            </a:pPr>
            <a:r>
              <a:rPr lang="en-US" altLang="en-GB" sz="5400">
                <a:latin typeface="Corbel" panose="020B0503020204020204" charset="0"/>
              </a:rPr>
              <a:t>+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-81280" y="682625"/>
            <a:ext cx="4029075" cy="429831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0" algn="just" rtl="0">
              <a:spcBef>
                <a:spcPts val="0"/>
              </a:spcBef>
              <a:buNone/>
            </a:pPr>
            <a:endParaRPr lang="en-GB" dirty="0">
              <a:latin typeface="Corbel" panose="020B0503020204020204" charset="0"/>
            </a:endParaRPr>
          </a:p>
          <a:p>
            <a:pPr marL="457200" lvl="0" indent="-228600" algn="just" rtl="0">
              <a:spcBef>
                <a:spcPts val="0"/>
              </a:spcBef>
            </a:pPr>
            <a:r>
              <a:rPr lang="en-US" altLang="en-GB" dirty="0" err="1">
                <a:latin typeface="Corbel" panose="020B0503020204020204" charset="0"/>
              </a:rPr>
              <a:t>Tìm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đường</a:t>
            </a:r>
            <a:r>
              <a:rPr lang="en-US" altLang="en-GB" dirty="0">
                <a:latin typeface="Corbel" panose="020B0503020204020204" charset="0"/>
              </a:rPr>
              <a:t> </a:t>
            </a:r>
            <a:r>
              <a:rPr lang="en-US" altLang="en-GB" dirty="0" err="1">
                <a:latin typeface="Corbel" panose="020B0503020204020204" charset="0"/>
              </a:rPr>
              <a:t>đi</a:t>
            </a:r>
            <a:r>
              <a:rPr lang="en-US" altLang="en-GB" dirty="0">
                <a:latin typeface="Corbel" panose="020B0503020204020204" charset="0"/>
              </a:rPr>
              <a:t>:</a:t>
            </a:r>
          </a:p>
          <a:p>
            <a:pPr marL="228600" lvl="0" indent="0" algn="just" rtl="0">
              <a:spcBef>
                <a:spcPts val="0"/>
              </a:spcBef>
              <a:buNone/>
            </a:pPr>
            <a:r>
              <a:rPr lang="en-GB" sz="2000" dirty="0">
                <a:latin typeface="Corbel" panose="020B0503020204020204" charset="0"/>
              </a:rPr>
              <a:t>Navigation and Pathfinding</a:t>
            </a:r>
            <a:r>
              <a:rPr lang="en-US" altLang="en-GB" sz="2000" dirty="0">
                <a:latin typeface="Corbel" panose="020B0503020204020204" charset="0"/>
              </a:rPr>
              <a:t>:</a:t>
            </a:r>
          </a:p>
          <a:p>
            <a:pPr marL="228600" lvl="0" indent="0" algn="just" rtl="0">
              <a:spcBef>
                <a:spcPts val="0"/>
              </a:spcBef>
              <a:buNone/>
            </a:pPr>
            <a:r>
              <a:rPr lang="en-US" altLang="en-GB" sz="2000" dirty="0">
                <a:latin typeface="Corbel" panose="020B0503020204020204" charset="0"/>
              </a:rPr>
              <a:t>- </a:t>
            </a:r>
            <a:r>
              <a:rPr lang="en-US" altLang="en-GB" sz="2000" dirty="0" err="1">
                <a:latin typeface="Corbel" panose="020B0503020204020204" charset="0"/>
              </a:rPr>
              <a:t>NavMesh</a:t>
            </a:r>
            <a:r>
              <a:rPr lang="en-US" altLang="en-GB" sz="2000" dirty="0">
                <a:latin typeface="Corbel" panose="020B0503020204020204" charset="0"/>
              </a:rPr>
              <a:t>: </a:t>
            </a:r>
            <a:r>
              <a:rPr lang="en-US" altLang="en-GB" sz="2000" dirty="0" err="1">
                <a:latin typeface="Corbel" panose="020B0503020204020204" charset="0"/>
              </a:rPr>
              <a:t>c</a:t>
            </a:r>
            <a:r>
              <a:rPr lang="en-US" sz="2000" dirty="0" err="1">
                <a:latin typeface="Corbel" panose="020B0503020204020204" charset="0"/>
                <a:sym typeface="+mn-ea"/>
              </a:rPr>
              <a:t>ấu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trúc</a:t>
            </a:r>
            <a:r>
              <a:rPr lang="en-US" sz="2000" dirty="0">
                <a:latin typeface="Corbel" panose="020B0503020204020204" charset="0"/>
                <a:sym typeface="+mn-ea"/>
              </a:rPr>
              <a:t> data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cho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việc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tìm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đường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đi</a:t>
            </a:r>
            <a:endParaRPr lang="en-US" altLang="en-GB" sz="2000" dirty="0">
              <a:latin typeface="Corbel" panose="020B0503020204020204" charset="0"/>
            </a:endParaRPr>
          </a:p>
          <a:p>
            <a:pPr marL="228600" lvl="0" indent="0" algn="just" rtl="0">
              <a:spcBef>
                <a:spcPts val="0"/>
              </a:spcBef>
              <a:buNone/>
            </a:pPr>
            <a:r>
              <a:rPr lang="en-US" altLang="en-GB" sz="2000" dirty="0">
                <a:latin typeface="Corbel" panose="020B0503020204020204" charset="0"/>
              </a:rPr>
              <a:t>- </a:t>
            </a:r>
            <a:r>
              <a:rPr lang="en-US" altLang="en-GB" sz="2000" dirty="0" err="1">
                <a:latin typeface="Corbel" panose="020B0503020204020204" charset="0"/>
              </a:rPr>
              <a:t>NavMesh</a:t>
            </a:r>
            <a:r>
              <a:rPr lang="en-US" altLang="en-GB" sz="2000" dirty="0">
                <a:latin typeface="Corbel" panose="020B0503020204020204" charset="0"/>
              </a:rPr>
              <a:t> Agent: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tạo</a:t>
            </a:r>
            <a:r>
              <a:rPr lang="en-US" sz="2000" dirty="0">
                <a:latin typeface="Corbel" panose="020B0503020204020204" charset="0"/>
                <a:sym typeface="+mn-ea"/>
              </a:rPr>
              <a:t> di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chuyển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cho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đối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tượng</a:t>
            </a:r>
            <a:endParaRPr lang="en-US" altLang="en-GB" sz="2000" dirty="0">
              <a:latin typeface="Corbel" panose="020B0503020204020204" charset="0"/>
            </a:endParaRPr>
          </a:p>
          <a:p>
            <a:pPr marL="228600" lvl="0" indent="0" algn="just" rtl="0">
              <a:spcBef>
                <a:spcPts val="0"/>
              </a:spcBef>
              <a:buNone/>
            </a:pPr>
            <a:r>
              <a:rPr lang="en-US" altLang="en-GB" sz="2000" dirty="0">
                <a:latin typeface="Corbel" panose="020B0503020204020204" charset="0"/>
              </a:rPr>
              <a:t>- Off-Mesh Link: </a:t>
            </a:r>
            <a:r>
              <a:rPr lang="en-US" sz="2000" dirty="0">
                <a:latin typeface="Corbel" panose="020B0503020204020204" charset="0"/>
                <a:sym typeface="+mn-ea"/>
              </a:rPr>
              <a:t>di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chuyển</a:t>
            </a:r>
            <a:r>
              <a:rPr lang="en-US" sz="2000" dirty="0">
                <a:latin typeface="Corbel" panose="020B0503020204020204" charset="0"/>
                <a:sym typeface="+mn-ea"/>
              </a:rPr>
              <a:t>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tắt</a:t>
            </a:r>
            <a:r>
              <a:rPr lang="en-US" sz="2000" dirty="0">
                <a:latin typeface="Corbel" panose="020B0503020204020204" charset="0"/>
                <a:sym typeface="+mn-ea"/>
              </a:rPr>
              <a:t> qua </a:t>
            </a:r>
            <a:r>
              <a:rPr lang="en-US" sz="2000" dirty="0" err="1">
                <a:latin typeface="Corbel" panose="020B0503020204020204" charset="0"/>
                <a:sym typeface="+mn-ea"/>
              </a:rPr>
              <a:t>nhau</a:t>
            </a:r>
            <a:endParaRPr lang="en-US" altLang="en-GB" sz="2000" dirty="0">
              <a:latin typeface="Corbel" panose="020B0503020204020204" charset="0"/>
            </a:endParaRPr>
          </a:p>
          <a:p>
            <a:pPr marL="228600" lvl="0" indent="0" algn="just" rtl="0">
              <a:spcBef>
                <a:spcPts val="0"/>
              </a:spcBef>
              <a:buNone/>
            </a:pPr>
            <a:r>
              <a:rPr lang="en-US" altLang="en-GB" sz="2000" dirty="0">
                <a:latin typeface="Corbel" panose="020B0503020204020204" charset="0"/>
              </a:rPr>
              <a:t>- </a:t>
            </a:r>
            <a:r>
              <a:rPr lang="en-US" altLang="en-GB" sz="2000" dirty="0" err="1">
                <a:latin typeface="Corbel" panose="020B0503020204020204" charset="0"/>
              </a:rPr>
              <a:t>NavMesh</a:t>
            </a:r>
            <a:r>
              <a:rPr lang="en-US" altLang="en-GB" sz="2000" dirty="0">
                <a:latin typeface="Corbel" panose="020B0503020204020204" charset="0"/>
              </a:rPr>
              <a:t> Obstacle</a:t>
            </a:r>
          </a:p>
          <a:p>
            <a:pPr marL="228600" lvl="0" indent="0" algn="just" rtl="0">
              <a:spcBef>
                <a:spcPts val="0"/>
              </a:spcBef>
              <a:buNone/>
            </a:pPr>
            <a:endParaRPr lang="en-GB" sz="2000" dirty="0">
              <a:latin typeface="Corbel" panose="020B0503020204020204" charset="0"/>
            </a:endParaRPr>
          </a:p>
          <a:p>
            <a:pPr marL="228600" lvl="0" indent="0" algn="just" rtl="0">
              <a:spcBef>
                <a:spcPts val="0"/>
              </a:spcBef>
              <a:buNone/>
            </a:pPr>
            <a:endParaRPr lang="en-US" altLang="en-GB" dirty="0">
              <a:latin typeface="Corbel" panose="020B050302020402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7795" y="1473200"/>
            <a:ext cx="5026660" cy="3507740"/>
          </a:xfrm>
          <a:prstGeom prst="rect">
            <a:avLst/>
          </a:prstGeom>
        </p:spPr>
      </p:pic>
      <p:sp>
        <p:nvSpPr>
          <p:cNvPr id="6" name="Shape 530">
            <a:extLst>
              <a:ext uri="{FF2B5EF4-FFF2-40B4-BE49-F238E27FC236}">
                <a16:creationId xmlns:a16="http://schemas.microsoft.com/office/drawing/2014/main" id="{BCCB8E4D-6E8D-458B-838F-59A5D212A70E}"/>
              </a:ext>
            </a:extLst>
          </p:cNvPr>
          <p:cNvSpPr txBox="1">
            <a:spLocks noGrp="1"/>
          </p:cNvSpPr>
          <p:nvPr/>
        </p:nvSpPr>
        <p:spPr>
          <a:xfrm>
            <a:off x="713020" y="60960"/>
            <a:ext cx="8685811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/>
            <a:r>
              <a:rPr lang="en-US" altLang="en-GB" sz="3600" dirty="0">
                <a:latin typeface="Corbel" panose="020B0503020204020204" charset="0"/>
              </a:rPr>
              <a:t>4. </a:t>
            </a:r>
            <a:r>
              <a:rPr lang="en-US" altLang="en-GB" sz="3600" dirty="0" err="1">
                <a:latin typeface="Corbel" panose="020B0503020204020204" charset="0"/>
              </a:rPr>
              <a:t>Công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nghệ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và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kỹ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thuật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trong</a:t>
            </a:r>
            <a:r>
              <a:rPr lang="en-US" altLang="en-GB" sz="3600" dirty="0">
                <a:latin typeface="Corbel" panose="020B0503020204020204" charset="0"/>
              </a:rPr>
              <a:t> game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>
            <a:spLocks noGrp="1"/>
          </p:cNvSpPr>
          <p:nvPr>
            <p:ph type="body" idx="1"/>
          </p:nvPr>
        </p:nvSpPr>
        <p:spPr>
          <a:xfrm>
            <a:off x="98425" y="626110"/>
            <a:ext cx="7529830" cy="386524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indent="0" rtl="0">
              <a:spcBef>
                <a:spcPts val="0"/>
              </a:spcBef>
              <a:buNone/>
            </a:pPr>
            <a:endParaRPr lang="en-GB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r>
              <a:rPr lang="en-US" altLang="en-GB">
                <a:latin typeface="Corbel" panose="020B0503020204020204" charset="0"/>
              </a:rPr>
              <a:t>Raycast:</a:t>
            </a:r>
            <a:endParaRPr lang="en-GB">
              <a:latin typeface="Corbel" panose="020B0503020204020204" charset="0"/>
            </a:endParaRPr>
          </a:p>
          <a:p>
            <a:pPr marL="228600" lvl="0" indent="0" rtl="0">
              <a:spcBef>
                <a:spcPts val="0"/>
              </a:spcBef>
              <a:buNone/>
            </a:pPr>
            <a:endParaRPr lang="en-GB">
              <a:latin typeface="Corbel" panose="020B0503020204020204" charset="0"/>
            </a:endParaRPr>
          </a:p>
          <a:p>
            <a:pPr marL="457200" lvl="0" indent="-228600" rtl="0">
              <a:spcBef>
                <a:spcPts val="0"/>
              </a:spcBef>
            </a:pPr>
            <a:endParaRPr lang="en-US" altLang="en-GB">
              <a:latin typeface="Corbel" panose="020B0503020204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4210" y="1502410"/>
            <a:ext cx="5276215" cy="279971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530">
            <a:extLst>
              <a:ext uri="{FF2B5EF4-FFF2-40B4-BE49-F238E27FC236}">
                <a16:creationId xmlns:a16="http://schemas.microsoft.com/office/drawing/2014/main" id="{9393C9EA-B091-4F95-9CAE-E5CCA6AB1212}"/>
              </a:ext>
            </a:extLst>
          </p:cNvPr>
          <p:cNvSpPr txBox="1">
            <a:spLocks noGrp="1"/>
          </p:cNvSpPr>
          <p:nvPr/>
        </p:nvSpPr>
        <p:spPr>
          <a:xfrm>
            <a:off x="713020" y="60960"/>
            <a:ext cx="8685811" cy="819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ct val="100000"/>
              <a:buFont typeface="Sniglet" panose="04070505030100020000"/>
              <a:buNone/>
              <a:defRPr sz="1800" b="1" i="0" u="none" strike="noStrike" cap="none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  <a:rtl val="0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 panose="04070505030100020000"/>
              <a:buNone/>
              <a:defRPr sz="1800" b="1">
                <a:solidFill>
                  <a:srgbClr val="3C78D8"/>
                </a:solidFill>
                <a:latin typeface="Sniglet" panose="04070505030100020000"/>
                <a:ea typeface="Sniglet" panose="04070505030100020000"/>
                <a:cs typeface="Sniglet" panose="04070505030100020000"/>
                <a:sym typeface="Sniglet" panose="04070505030100020000"/>
              </a:defRPr>
            </a:lvl9pPr>
          </a:lstStyle>
          <a:p>
            <a:pPr lvl="0"/>
            <a:r>
              <a:rPr lang="en-US" altLang="en-GB" sz="3600" dirty="0">
                <a:latin typeface="Corbel" panose="020B0503020204020204" charset="0"/>
              </a:rPr>
              <a:t>4. </a:t>
            </a:r>
            <a:r>
              <a:rPr lang="en-US" altLang="en-GB" sz="3600" dirty="0" err="1">
                <a:latin typeface="Corbel" panose="020B0503020204020204" charset="0"/>
              </a:rPr>
              <a:t>Công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nghệ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và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kỹ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thuật</a:t>
            </a:r>
            <a:r>
              <a:rPr lang="en-US" altLang="en-GB" sz="3600" dirty="0">
                <a:latin typeface="Corbel" panose="020B0503020204020204" charset="0"/>
              </a:rPr>
              <a:t> </a:t>
            </a:r>
            <a:r>
              <a:rPr lang="en-US" altLang="en-GB" sz="3600" dirty="0" err="1">
                <a:latin typeface="Corbel" panose="020B0503020204020204" charset="0"/>
              </a:rPr>
              <a:t>trong</a:t>
            </a:r>
            <a:r>
              <a:rPr lang="en-US" altLang="en-GB" sz="3600" dirty="0">
                <a:latin typeface="Corbel" panose="020B0503020204020204" charset="0"/>
              </a:rPr>
              <a:t> game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702</Words>
  <Application>Microsoft Office PowerPoint</Application>
  <PresentationFormat>On-screen Show (16:9)</PresentationFormat>
  <Paragraphs>85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Times New Roman</vt:lpstr>
      <vt:lpstr>Dosis</vt:lpstr>
      <vt:lpstr>Sniglet</vt:lpstr>
      <vt:lpstr>Arial</vt:lpstr>
      <vt:lpstr>Corbel</vt:lpstr>
      <vt:lpstr>Wingdings</vt:lpstr>
      <vt:lpstr>Friar template</vt:lpstr>
      <vt:lpstr>PowerPoint Presentation</vt:lpstr>
      <vt:lpstr>Nội dung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Bản đồ sử dụng trong game</vt:lpstr>
      <vt:lpstr>PowerPoint Presentation</vt:lpstr>
      <vt:lpstr>5. Demo</vt:lpstr>
      <vt:lpstr>6. Kết quả đạt được</vt:lpstr>
      <vt:lpstr>7. Hướng phát triển</vt:lpstr>
      <vt:lpstr>Cám ơn thầy cô và các bạn đã chú ý lắng nghe </vt:lpstr>
      <vt:lpstr>Cám ơn thầy cô và các bạn đã chú ý lắng nghe </vt:lpstr>
      <vt:lpstr>Cám ơn thầy cô và các bạn đã chú ý lắng nghe </vt:lpstr>
      <vt:lpstr>Cám ơn thầy cô và các bạn đã chú ý lắng nghe </vt:lpstr>
      <vt:lpstr>Cám ơn thầy cô và các bạn đã chú ý lắng nghe </vt:lpstr>
      <vt:lpstr>Cám ơn thầy cô và các bạn đã chú ý lắng nghe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MẪU SLIDE POWERPOINT ĐẸP</dc:title>
  <dc:creator/>
  <cp:lastModifiedBy>Bui Quang Ha</cp:lastModifiedBy>
  <cp:revision>188</cp:revision>
  <dcterms:created xsi:type="dcterms:W3CDTF">2018-01-04T06:15:00Z</dcterms:created>
  <dcterms:modified xsi:type="dcterms:W3CDTF">2018-02-03T18:15:03Z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1033-10.2.0.5978</vt:lpwstr>
  </property>
</Properties>
</file>